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9" r:id="rId3"/>
    <p:sldId id="275" r:id="rId4"/>
    <p:sldId id="278" r:id="rId5"/>
    <p:sldId id="257" r:id="rId6"/>
    <p:sldId id="354" r:id="rId7"/>
    <p:sldId id="279" r:id="rId8"/>
    <p:sldId id="355" r:id="rId9"/>
    <p:sldId id="337" r:id="rId10"/>
    <p:sldId id="338" r:id="rId11"/>
    <p:sldId id="357" r:id="rId12"/>
    <p:sldId id="356" r:id="rId13"/>
    <p:sldId id="358" r:id="rId14"/>
    <p:sldId id="359" r:id="rId15"/>
    <p:sldId id="340" r:id="rId16"/>
    <p:sldId id="341" r:id="rId17"/>
    <p:sldId id="342" r:id="rId18"/>
    <p:sldId id="343" r:id="rId19"/>
    <p:sldId id="269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D1D3D4"/>
    <a:srgbClr val="939598"/>
    <a:srgbClr val="8E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74" d="100"/>
          <a:sy n="7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6EB7-82F0-41B7-BCBC-2D5764CD26F4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AE4F1-5722-4EAF-924F-12D124AC8F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92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5E7C3-F973-4514-92F7-7088F7D4DEB5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6E69-C427-4E4C-9973-D5A3F692C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85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6E69-C427-4E4C-9973-D5A3F692C20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2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3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6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9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7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BC1E-DF02-4BA0-BEC0-8DBB3B239963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mapy.cz/zakladni?mereni-vzdalenosti&amp;x=14.5558414&amp;y=49.8580856&amp;z=14&amp;rm=9hYesxWbCaf50KWfj0VQfO0KWf10ZJfB0gpefD0hExfg0g1Mfj0hDT00hhmfm0gX8ex0girB0gTLC0glVB0UBfa0UBfQ0gXTfh0SXC0CFI00bJ0fky20fk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mapy.cz/zakladni?mereni-vzdalenosti&amp;x=14.5132633&amp;y=49.8101129&amp;z=15&amp;rm=9hOGoxWPfL80gVZS1gWFL1gWn41gUqD0gWnA1gc1E0gTMJ0gRPO1gQ0R1g6WV1ZsV0gRPS0gWnM0gYBH0gVYB0gWFfg1ghOG0gRxJ0gYj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mapy.cz/zakladni?mereni-vzdalenosti&amp;x=14.6405930&amp;y=50.1662561&amp;z=14&amp;rm=9hcw6xYS16go0g5Og70glGhB0gtEg50gVugT0gUgU0geXhJ0gjrhW0gnj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mapy.cz/zakladni?mereni-vzdalenosti&amp;x=14.5158188&amp;y=49.9418166&amp;z=16&amp;rm=9hOBcxX262QnNhgV0gXhOnSXLnZqG1-X41U5K1VxQ0USU08jOnT2MnV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90199" cy="57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-98787"/>
            <a:ext cx="777240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3100" dirty="0" smtClean="0">
                <a:latin typeface="UnitPro" panose="020B0504030101020102" pitchFamily="34" charset="0"/>
                <a:cs typeface="UnitPro" panose="020B0504030101020102" pitchFamily="34" charset="0"/>
              </a:rPr>
              <a:t>Pracovní skupina </a:t>
            </a:r>
            <a:r>
              <a:rPr lang="cs-CZ" sz="60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sz="60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Silniční </a:t>
            </a:r>
            <a:b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infrastruktura III.</a:t>
            </a:r>
            <a:b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31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3184" y="2921904"/>
            <a:ext cx="7008345" cy="2144885"/>
          </a:xfrm>
        </p:spPr>
        <p:txBody>
          <a:bodyPr>
            <a:normAutofit lnSpcReduction="10000"/>
          </a:bodyPr>
          <a:lstStyle/>
          <a:p>
            <a:pPr algn="r"/>
            <a:endParaRPr lang="cs-CZ" sz="3000" dirty="0">
              <a:solidFill>
                <a:schemeClr val="tx1"/>
              </a:solidFill>
            </a:endParaRPr>
          </a:p>
          <a:p>
            <a:pPr algn="r"/>
            <a: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Institut plánování a rozvoje </a:t>
            </a:r>
            <a:b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hl. m. Prahy</a:t>
            </a:r>
            <a:endParaRPr lang="cs-CZ" sz="2800" dirty="0">
              <a:solidFill>
                <a:schemeClr val="tx1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algn="r"/>
            <a:r>
              <a:rPr lang="cs-CZ" sz="39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21. května 2018</a:t>
            </a:r>
            <a:endParaRPr lang="cs-CZ" sz="3900" dirty="0">
              <a:solidFill>
                <a:schemeClr val="tx1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96058"/>
            <a:ext cx="2154954" cy="77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1" y="5605599"/>
            <a:ext cx="5543225" cy="9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4371"/>
            <a:ext cx="8640960" cy="1143000"/>
          </a:xfrm>
        </p:spPr>
        <p:txBody>
          <a:bodyPr>
            <a:noAutofit/>
          </a:bodyPr>
          <a:lstStyle/>
          <a:p>
            <a:r>
              <a:rPr lang="cs-CZ" sz="3650" dirty="0">
                <a:latin typeface="UnitPro" panose="020B0504030101020102" pitchFamily="34" charset="0"/>
                <a:cs typeface="UnitPro" panose="020B0504030101020102" pitchFamily="34" charset="0"/>
              </a:rPr>
              <a:t>Opatření </a:t>
            </a:r>
            <a:r>
              <a:rPr lang="cs-CZ" sz="3650" dirty="0" smtClean="0">
                <a:latin typeface="UnitPro" panose="020B0504030101020102" pitchFamily="34" charset="0"/>
                <a:cs typeface="UnitPro" panose="020B0504030101020102" pitchFamily="34" charset="0"/>
              </a:rPr>
              <a:t>1.3.1 </a:t>
            </a:r>
            <a:r>
              <a:rPr lang="cs-CZ" sz="3650" dirty="0">
                <a:latin typeface="UnitPro" panose="020B0504030101020102" pitchFamily="34" charset="0"/>
                <a:cs typeface="UnitPro" panose="020B0504030101020102" pitchFamily="34" charset="0"/>
              </a:rPr>
              <a:t>Strategie ITI </a:t>
            </a:r>
            <a:r>
              <a:rPr lang="cs-CZ" sz="3650" dirty="0" smtClean="0">
                <a:latin typeface="UnitPro" panose="020B0504030101020102" pitchFamily="34" charset="0"/>
                <a:cs typeface="UnitPro" panose="020B0504030101020102" pitchFamily="34" charset="0"/>
              </a:rPr>
              <a:t>(silnice)</a:t>
            </a:r>
            <a:endParaRPr lang="cs-CZ" sz="3650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80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27466"/>
              </p:ext>
            </p:extLst>
          </p:nvPr>
        </p:nvGraphicFramePr>
        <p:xfrm>
          <a:off x="395535" y="1199680"/>
          <a:ext cx="8291264" cy="3670527"/>
        </p:xfrm>
        <a:graphic>
          <a:graphicData uri="http://schemas.openxmlformats.org/drawingml/2006/table">
            <a:tbl>
              <a:tblPr firstRow="1" bandRow="1"/>
              <a:tblGrid>
                <a:gridCol w="1540946"/>
                <a:gridCol w="1699415"/>
                <a:gridCol w="1944216"/>
                <a:gridCol w="1539835"/>
                <a:gridCol w="1566852"/>
              </a:tblGrid>
              <a:tr h="1446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Indikátor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Opatření </a:t>
                      </a:r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1.3.1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Opatření 1.3.1</a:t>
                      </a:r>
                    </a:p>
                    <a:p>
                      <a:pPr algn="ctr" rtl="0" fontAlgn="ctr"/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bez</a:t>
                      </a:r>
                      <a:r>
                        <a:rPr lang="cs-CZ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projektů již hodnocených ZS (Výzva č. 2 a č. 13)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Předložené PZ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Zbývá</a:t>
                      </a:r>
                      <a:r>
                        <a:rPr lang="cs-CZ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k naplnění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</a:tr>
              <a:tr h="829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Délka nových silnic II. třídy (km)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13,37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11,6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11,6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449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Délka rekonstruovaných silnic II. třídy (km)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53,88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39,19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10,835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28,355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661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Alokace ERDF 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1 250 000 000,- Kč 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972 211 921,-</a:t>
                      </a:r>
                      <a:r>
                        <a:rPr lang="cs-CZ" sz="15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Kč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165 670 083 Kč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806 541 838 Kč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208823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UnitPro" panose="020B0504030101020102" pitchFamily="34" charset="0"/>
                <a:cs typeface="UnitPro" panose="020B0504030101020102" pitchFamily="34" charset="0"/>
              </a:rPr>
              <a:t>II/106 hranice okresu Benešov - Chrást nad Sázavou, rekonstrukce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2" cy="341724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51 105 315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Kč </a:t>
            </a:r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Délka rekonstruovaného úseku: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</a:t>
            </a: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,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989</a:t>
            </a: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 km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Cena/výkon: cca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10,2 mil</a:t>
            </a: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. Kč/km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3200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UnitPro" panose="020B0504030101020102" pitchFamily="34" charset="0"/>
                <a:cs typeface="UnitPro" panose="020B0504030101020102" pitchFamily="34" charset="0"/>
                <a:hlinkClick r:id="rId2"/>
              </a:rPr>
              <a:t>mapa úseku</a:t>
            </a:r>
            <a:endParaRPr lang="cs-CZ" sz="1400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3200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II/105 Netvořice, rekonstrukce </a:t>
            </a:r>
            <a:endParaRPr lang="cs-CZ" b="1" dirty="0">
              <a:solidFill>
                <a:srgbClr val="000000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40 893 313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Kč 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Délka rekonstruovaného úseku: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2,605 </a:t>
            </a: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km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Cena/výkon: +-</a:t>
            </a:r>
            <a:r>
              <a:rPr lang="cs-CZ" sz="3200" b="1" dirty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15,7 </a:t>
            </a:r>
            <a:r>
              <a:rPr lang="cs-CZ" sz="3200" b="1" dirty="0">
                <a:latin typeface="UnitPro" panose="020B0504030101020102" pitchFamily="34" charset="0"/>
                <a:cs typeface="UnitPro" panose="020B0504030101020102" pitchFamily="34" charset="0"/>
              </a:rPr>
              <a:t>mil</a:t>
            </a: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. </a:t>
            </a: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Kč/km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3200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UnitPro" panose="020B0504030101020102" pitchFamily="34" charset="0"/>
                <a:cs typeface="UnitPro" panose="020B0504030101020102" pitchFamily="34" charset="0"/>
                <a:hlinkClick r:id="rId2"/>
              </a:rPr>
              <a:t>mapa úseku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79636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52561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UnitPro" panose="020B0504030101020102" pitchFamily="34" charset="0"/>
                <a:cs typeface="UnitPro" panose="020B0504030101020102" pitchFamily="34" charset="0"/>
              </a:rPr>
              <a:t>II/610 Podolanka - Dřevčice, Dřevčice - Brandýs, rekonstrukce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36 851 155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Kč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Délka rekonstruovaného úseku: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2,450 </a:t>
            </a: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km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Cena/výkon</a:t>
            </a: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: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15 </a:t>
            </a:r>
            <a:r>
              <a:rPr lang="cs-CZ" sz="3200" b="1" dirty="0">
                <a:latin typeface="UnitPro" panose="020B0504030101020102" pitchFamily="34" charset="0"/>
                <a:cs typeface="UnitPro" panose="020B0504030101020102" pitchFamily="34" charset="0"/>
              </a:rPr>
              <a:t>mil</a:t>
            </a: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. </a:t>
            </a: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Kč/km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000000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300" dirty="0" smtClean="0">
                <a:solidFill>
                  <a:srgbClr val="000000"/>
                </a:solidFill>
                <a:latin typeface="UnitPro" panose="020B0504030101020102" pitchFamily="34" charset="0"/>
                <a:cs typeface="UnitPro" panose="020B0504030101020102" pitchFamily="34" charset="0"/>
                <a:hlinkClick r:id="rId2"/>
              </a:rPr>
              <a:t>mapa úseku</a:t>
            </a:r>
            <a:endParaRPr lang="cs-CZ" sz="1300" dirty="0">
              <a:solidFill>
                <a:srgbClr val="000000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lvl="1"/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98178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UnitPro" panose="020B0504030101020102" pitchFamily="34" charset="0"/>
                <a:cs typeface="UnitPro" panose="020B0504030101020102" pitchFamily="34" charset="0"/>
              </a:rPr>
              <a:t>II/105 Psáry, průtah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705275"/>
          </a:xfrm>
        </p:spPr>
        <p:txBody>
          <a:bodyPr>
            <a:normAutofit fontScale="92500" lnSpcReduction="10000"/>
          </a:bodyPr>
          <a:lstStyle/>
          <a:p>
            <a:pPr lvl="1"/>
            <a:endParaRPr lang="cs-CZ" dirty="0"/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36 820 300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Kč </a:t>
            </a:r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Délka </a:t>
            </a: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rekonstruovaného úseku: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0,791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km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Cena/výkon: +-</a:t>
            </a:r>
            <a:r>
              <a:rPr lang="cs-CZ" sz="3200" b="1" dirty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46,5 </a:t>
            </a:r>
            <a:r>
              <a:rPr lang="cs-CZ" sz="3200" b="1" dirty="0">
                <a:latin typeface="UnitPro" panose="020B0504030101020102" pitchFamily="34" charset="0"/>
                <a:cs typeface="UnitPro" panose="020B0504030101020102" pitchFamily="34" charset="0"/>
              </a:rPr>
              <a:t>mil</a:t>
            </a:r>
            <a:r>
              <a:rPr lang="cs-CZ" sz="3200" dirty="0">
                <a:latin typeface="UnitPro" panose="020B0504030101020102" pitchFamily="34" charset="0"/>
                <a:cs typeface="UnitPro" panose="020B0504030101020102" pitchFamily="34" charset="0"/>
              </a:rPr>
              <a:t>. </a:t>
            </a: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Kč/km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3200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Nejdražší projekt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3200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UnitPro" panose="020B0504030101020102" pitchFamily="34" charset="0"/>
                <a:cs typeface="UnitPro" panose="020B0504030101020102" pitchFamily="34" charset="0"/>
                <a:hlinkClick r:id="rId2"/>
              </a:rPr>
              <a:t>Mapa úseku</a:t>
            </a:r>
            <a:endParaRPr lang="cs-CZ" sz="1300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16" y="4462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Výkonný tým nositele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Kontrola projektových záměrů dle kritérií ŘV ITI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Všechny předložené PZ byly výkonným týmem nositele vyhodnoceny kladně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>
                <a:latin typeface="UnitPro" panose="020B0504030101020102" pitchFamily="34" charset="0"/>
                <a:cs typeface="UnitPro" panose="020B0504030101020102" pitchFamily="34" charset="0"/>
              </a:rPr>
              <a:t>P</a:t>
            </a:r>
            <a:r>
              <a:rPr lang="cs-CZ" i="1" dirty="0" smtClean="0">
                <a:latin typeface="UnitPro" panose="020B0504030101020102" pitchFamily="34" charset="0"/>
                <a:cs typeface="UnitPro" panose="020B0504030101020102" pitchFamily="34" charset="0"/>
              </a:rPr>
              <a:t>řípadě neúčasti žadatele na PS, může dojít k nesplnění kritéria „Předkladatelé prokazatelně připravovali projektový záměr v koordinaci s nositelem ITI PMO“.</a:t>
            </a:r>
            <a:endParaRPr lang="cs-CZ" sz="2600" b="1" i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89" y="6422568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Cíl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A) Vytvořit konsenzem takový soubor, který naplní parametry výzvy (při využití maximální alokace a splnění indikátorů)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B) Předat ŘV ITI PMO celý soubor kladně vyhodnocených projektových záměrů, který využije k hodnocení doplňkových kritérií</a:t>
            </a: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Řídicí výbor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Nemůže vydat vyjádření o souladu nad rámec alokace výzvy (podmínka ŘO IROP)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Doplňková kritéria budou použita v případě, že projektové záměry přesáhnou 100 % alokace výzvy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Projekty v této výzvě nepřesáhly 100 % alokace výzvy a využití doplňkových indikátorů ŘV ITI PMO tak není nutné</a:t>
            </a:r>
          </a:p>
          <a:p>
            <a:pPr marL="0" indent="0">
              <a:buNone/>
            </a:pPr>
            <a:endParaRPr lang="cs-CZ" sz="26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Projektovou žádost může žadatel podat pouze se souladným vyjádřením ŘV ITI PMO!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Další postup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Jednání ŘV ITI PMO – formou per </a:t>
            </a:r>
            <a:r>
              <a:rPr lang="cs-CZ" sz="3000" dirty="0" err="1" smtClean="0">
                <a:latin typeface="UnitPro" panose="020B0504030101020102" pitchFamily="34" charset="0"/>
                <a:cs typeface="UnitPro" panose="020B0504030101020102" pitchFamily="34" charset="0"/>
              </a:rPr>
              <a:t>rollam</a:t>
            </a: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 v průběhu června/července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Vydání vyjádření ŘV</a:t>
            </a:r>
            <a:r>
              <a:rPr lang="cs-CZ" sz="3000" dirty="0">
                <a:latin typeface="UnitPro" panose="020B0504030101020102" pitchFamily="34" charset="0"/>
                <a:cs typeface="UnitPro" panose="020B0504030101020102" pitchFamily="34" charset="0"/>
              </a:rPr>
              <a:t> ITI PMO</a:t>
            </a: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 – v průběhu července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zprostředkujícího subjektu </a:t>
            </a:r>
            <a:r>
              <a:rPr lang="cs-CZ" sz="3000" dirty="0">
                <a:latin typeface="UnitPro" panose="020B0504030101020102" pitchFamily="34" charset="0"/>
                <a:cs typeface="UnitPro" panose="020B0504030101020102" pitchFamily="34" charset="0"/>
              </a:rPr>
              <a:t>a</a:t>
            </a: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 příjem žádostí bude otevřen v MS2014+ dne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1. června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Ukončení příjmu žádostí o podporu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31. srpna 2018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080001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9357" y="1340768"/>
            <a:ext cx="4392489" cy="598811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5300" dirty="0" smtClean="0">
                <a:latin typeface="UnitPro" panose="020B0504030101020102" pitchFamily="34" charset="0"/>
                <a:cs typeface="UnitPro" panose="020B0504030101020102" pitchFamily="34" charset="0"/>
              </a:rPr>
              <a:t>Děkujeme  za pozornost!</a:t>
            </a: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7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956"/>
            <a:ext cx="1787705" cy="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64576" y="30689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Manažerka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Kristina Kleinwächterová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kleinwachterova@ipr.praha.eu</a:t>
            </a:r>
            <a:endParaRPr lang="cs-CZ" dirty="0">
              <a:latin typeface="UnitPro" panose="020B0504030101020102" pitchFamily="34" charset="0"/>
              <a:ea typeface="Calibri" panose="020F0502020204030204" pitchFamily="34" charset="0"/>
              <a:cs typeface="UnitPro" panose="020B0504030101020102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tel. 236 004 631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Asistent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Ondřej Kubíček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kubicek@ipr.praha.eu</a:t>
            </a:r>
            <a:endParaRPr lang="cs-CZ" dirty="0">
              <a:latin typeface="UnitPro" panose="020B0504030101020102" pitchFamily="34" charset="0"/>
              <a:ea typeface="Calibri" panose="020F0502020204030204" pitchFamily="34" charset="0"/>
              <a:cs typeface="UnitPro" panose="020B0504030101020102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9" y="495110"/>
            <a:ext cx="3214203" cy="5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Program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Úvodní slovo a představení odborníků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Proces hodnocení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Aktuální stav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Další postup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Integrovaná strategie pro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Integrovaný nástroj pro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nové programové období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Specifikace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čerpání prostředků z ESI fondů na území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Specifikace aktivit pro danou oblast, ale nejedná se o </a:t>
            </a:r>
            <a:r>
              <a:rPr lang="cs-CZ" b="1" i="1" dirty="0">
                <a:latin typeface="UnitPro" panose="020B0504030101020102" pitchFamily="34" charset="0"/>
                <a:cs typeface="UnitPro" panose="020B0504030101020102" pitchFamily="34" charset="0"/>
              </a:rPr>
              <a:t>„změkčování“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podmínek nastavených IROP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Důraz na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„územní integrovaný přístup“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Zacílení podpory z IROP v ITI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Picture 2" descr="C:\Users\kriegischova\Desktop\mapa vymezení_bez Pra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6446"/>
            <a:ext cx="8172400" cy="55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Proces schvalování projektů</a:t>
            </a:r>
            <a:endParaRPr lang="cs-CZ" dirty="0"/>
          </a:p>
        </p:txBody>
      </p:sp>
      <p:pic>
        <p:nvPicPr>
          <p:cNvPr id="1026" name="Picture 2" descr="C:\Users\kriegischova\Desktop\2015_11_28_tab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86"/>
            <a:ext cx="8899471" cy="65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C:\Users\kriegischova\Desktop\2015_11_28_tab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7"/>
            <a:ext cx="8299958" cy="5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Předložené projektové záměry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36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800" dirty="0">
                <a:latin typeface="UnitPro" panose="020B0504030101020102" pitchFamily="34" charset="0"/>
                <a:cs typeface="UnitPro" panose="020B0504030101020102" pitchFamily="34" charset="0"/>
              </a:rPr>
              <a:t>4</a:t>
            </a:r>
            <a:r>
              <a:rPr lang="cs-CZ" alt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 předložené projektové záměry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Projektové </a:t>
            </a:r>
            <a:r>
              <a:rPr lang="cs-CZ" altLang="cs-CZ" sz="2800" dirty="0">
                <a:latin typeface="UnitPro" panose="020B0504030101020102" pitchFamily="34" charset="0"/>
                <a:cs typeface="UnitPro" panose="020B0504030101020102" pitchFamily="34" charset="0"/>
              </a:rPr>
              <a:t>záměry za </a:t>
            </a:r>
            <a:r>
              <a:rPr lang="cs-CZ" alt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165</a:t>
            </a:r>
            <a:r>
              <a:rPr 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 670 083 </a:t>
            </a:r>
            <a:r>
              <a:rPr lang="cs-CZ" alt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Kč </a:t>
            </a:r>
            <a:r>
              <a:rPr lang="cs-CZ" alt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(podpora z ERDF) –</a:t>
            </a:r>
            <a:r>
              <a:rPr lang="en-US" alt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&gt;</a:t>
            </a:r>
            <a:r>
              <a:rPr lang="cs-CZ" alt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 částka nepřesahuje alokaci výzvy (187 mil. Kč)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Ceny jednotlivých úseků se výrazně neliší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UnitPro" panose="020B0504030101020102" pitchFamily="34" charset="0"/>
                <a:cs typeface="UnitPro" panose="020B0504030101020102" pitchFamily="34" charset="0"/>
              </a:rPr>
              <a:t>Pouze projekt č. 4 II/105 Psáry, průtah je poměrově k indikátoru „rekonstrukce silnic“ dražší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Celkový součet hodnot indikátorů: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cs-CZ" sz="2400" dirty="0" smtClean="0">
                <a:latin typeface="UnitPro" panose="020B0504030101020102" pitchFamily="34" charset="0"/>
                <a:cs typeface="UnitPro" panose="020B0504030101020102" pitchFamily="34" charset="0"/>
              </a:rPr>
              <a:t>Délka </a:t>
            </a:r>
            <a:r>
              <a:rPr lang="cs-CZ" sz="24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rekonstruovaných</a:t>
            </a:r>
            <a:r>
              <a:rPr lang="cs-CZ" sz="2400" dirty="0" smtClean="0">
                <a:latin typeface="UnitPro" panose="020B0504030101020102" pitchFamily="34" charset="0"/>
                <a:cs typeface="UnitPro" panose="020B0504030101020102" pitchFamily="34" charset="0"/>
              </a:rPr>
              <a:t> silnic II. třídy: </a:t>
            </a:r>
            <a:r>
              <a:rPr lang="cs-CZ" sz="24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10,835 km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Předložené projektové záměry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76688"/>
              </p:ext>
            </p:extLst>
          </p:nvPr>
        </p:nvGraphicFramePr>
        <p:xfrm>
          <a:off x="323529" y="1844824"/>
          <a:ext cx="8363270" cy="3960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297"/>
                <a:gridCol w="2312014"/>
                <a:gridCol w="1008112"/>
                <a:gridCol w="945344"/>
                <a:gridCol w="1214896"/>
                <a:gridCol w="1224136"/>
                <a:gridCol w="1162471"/>
              </a:tblGrid>
              <a:tr h="1630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Interní číslo PZ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Název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Žadatel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Termín realizace projektu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CZV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Podpora Unie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72303 - Délka rekonstruovaných silnic II. třídy (km)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47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II/106 hranice okresu Benešov - Chrást nad Sázavou, rekonstrukce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Středočeský kraj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03/19-09/19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60 123 900,00 Kč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51 105 315,00 Kč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4,989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59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II/105 Netvořice, rekonstrukce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Středočeský kraj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03/19-09/19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48 109 780,00 Kč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40 893 313,00 Kč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2,605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59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II/610 Podolanka - Dřevčice, Dřevčice - Brandýs, rekonstrukce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Středočeský kraj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09/18-04/19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43 354 300,00 Kč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36 851 155,00 Kč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2,450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59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II/105 Psáry, průtah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Středočeský kraj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04/19-08/19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43 318 000,00 Kč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36 820 300,00 Kč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0,791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10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CELKEM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194 905 980,00 Kč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165 670 083,00 Kč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10,835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700" dirty="0" smtClean="0">
                <a:latin typeface="UnitPro" panose="020B0504030101020102" pitchFamily="34" charset="0"/>
                <a:cs typeface="UnitPro" panose="020B0504030101020102" pitchFamily="34" charset="0"/>
              </a:rPr>
              <a:t>Alokace opatření Strategie ITI </a:t>
            </a:r>
            <a:br>
              <a:rPr lang="cs-CZ" sz="3700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3700" dirty="0" smtClean="0">
                <a:latin typeface="UnitPro" panose="020B0504030101020102" pitchFamily="34" charset="0"/>
                <a:cs typeface="UnitPro" panose="020B0504030101020102" pitchFamily="34" charset="0"/>
              </a:rPr>
              <a:t>(Silniční infrastruktura)</a:t>
            </a:r>
            <a:endParaRPr lang="cs-CZ" sz="3700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0405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Opatření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1.3.1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Strategie ITI </a:t>
            </a:r>
            <a:r>
              <a:rPr 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(Silniční infrastruktura)</a:t>
            </a:r>
            <a:endParaRPr lang="cs-CZ" sz="28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Celkové způsobilé výdaje	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1 470 588 000,20 Kč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Příspěvek Unie – IROP	</a:t>
            </a:r>
            <a:r>
              <a:rPr lang="cs-CZ" b="1" u="sng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1 250 000 000,- Kč</a:t>
            </a:r>
            <a:endParaRPr lang="cs-CZ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Alokace ve výzvě nositele č. 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Příspěvek Unie – IROP	</a:t>
            </a:r>
            <a:r>
              <a:rPr lang="cs-CZ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187 000 000,- Kč </a:t>
            </a:r>
            <a:endParaRPr lang="cs-CZ" u="sng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 roce 2017 a 2018 vyhlášeny celkem 3 výzvy nositele ITI a ZS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Celkový objem vyhlášené alokace 1,042 mld. Kč (ERDF)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Výzva č. 2 – 425 mil. Kč (ERDF)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Výzva č. 13 – 430 mil. Kč (ERDF)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Výzva č. 14 – 187 mil. Kč (ERDF)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Celkový finanční objem předložených projektových záměrů a žádostí do výzev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nositele ITI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Cca 690 mil. Kč (+ aktuálně 165 mil. Kč = cca 855 mil. Kč)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ZS ITI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Cca 277 mil. Kč  (+ aktuálně 165 mil. Kč = cca 442 mil. Kč)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702</Words>
  <Application>Microsoft Office PowerPoint</Application>
  <PresentationFormat>Předvádění na obrazovce (4:3)</PresentationFormat>
  <Paragraphs>166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UnitPro</vt:lpstr>
      <vt:lpstr>Wingdings</vt:lpstr>
      <vt:lpstr>Motiv systému Office</vt:lpstr>
      <vt:lpstr>  Pracovní skupina  Silniční  infrastruktura III.   </vt:lpstr>
      <vt:lpstr>Program</vt:lpstr>
      <vt:lpstr>Integrovaná strategie pro ITI PMO</vt:lpstr>
      <vt:lpstr>Zacílení podpory z IROP v ITI</vt:lpstr>
      <vt:lpstr>Proces schvalování projektů</vt:lpstr>
      <vt:lpstr> </vt:lpstr>
      <vt:lpstr>Předložené projektové záměry</vt:lpstr>
      <vt:lpstr>Předložené projektové záměry</vt:lpstr>
      <vt:lpstr>Alokace opatření Strategie ITI  (Silniční infrastruktura)</vt:lpstr>
      <vt:lpstr>Opatření 1.3.1 Strategie ITI (silnice)</vt:lpstr>
      <vt:lpstr>II/106 hranice okresu Benešov - Chrást nad Sázavou, rekonstrukce </vt:lpstr>
      <vt:lpstr>II/105 Netvořice, rekonstrukce </vt:lpstr>
      <vt:lpstr>II/610 Podolanka - Dřevčice, Dřevčice - Brandýs, rekonstrukce </vt:lpstr>
      <vt:lpstr>II/105 Psáry, průtah </vt:lpstr>
      <vt:lpstr>Posouzení souladu PZ se strategií ITI PMO</vt:lpstr>
      <vt:lpstr>Posouzení souladu PZ se strategií ITI PMO</vt:lpstr>
      <vt:lpstr>Posouzení souladu PZ se strategií ITI PMO</vt:lpstr>
      <vt:lpstr>Další postup</vt:lpstr>
      <vt:lpstr>   Děkujeme  za pozornost!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Kriegischová Lenka (IPR/SSP)</dc:creator>
  <cp:lastModifiedBy>Kubíček Ondřej Mgr. (IPR/SSP)</cp:lastModifiedBy>
  <cp:revision>249</cp:revision>
  <cp:lastPrinted>2018-05-21T08:29:02Z</cp:lastPrinted>
  <dcterms:created xsi:type="dcterms:W3CDTF">2016-01-20T08:04:53Z</dcterms:created>
  <dcterms:modified xsi:type="dcterms:W3CDTF">2018-05-21T08:29:09Z</dcterms:modified>
</cp:coreProperties>
</file>